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458" r:id="rId5"/>
    <p:sldId id="459" r:id="rId6"/>
    <p:sldId id="489" r:id="rId7"/>
    <p:sldId id="490" r:id="rId8"/>
    <p:sldId id="460" r:id="rId9"/>
    <p:sldId id="461" r:id="rId10"/>
    <p:sldId id="491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93" r:id="rId20"/>
    <p:sldId id="471" r:id="rId21"/>
    <p:sldId id="472" r:id="rId22"/>
    <p:sldId id="473" r:id="rId23"/>
    <p:sldId id="474" r:id="rId24"/>
    <p:sldId id="475" r:id="rId25"/>
    <p:sldId id="476" r:id="rId26"/>
    <p:sldId id="486" r:id="rId27"/>
    <p:sldId id="478" r:id="rId28"/>
    <p:sldId id="479" r:id="rId29"/>
    <p:sldId id="487" r:id="rId30"/>
    <p:sldId id="481" r:id="rId31"/>
    <p:sldId id="482" r:id="rId32"/>
    <p:sldId id="483" r:id="rId33"/>
    <p:sldId id="484" r:id="rId34"/>
    <p:sldId id="494" r:id="rId35"/>
    <p:sldId id="488" r:id="rId36"/>
    <p:sldId id="495" r:id="rId37"/>
    <p:sldId id="496" r:id="rId38"/>
    <p:sldId id="497" r:id="rId39"/>
    <p:sldId id="498" r:id="rId40"/>
    <p:sldId id="457" r:id="rId41"/>
    <p:sldId id="424" r:id="rId42"/>
    <p:sldId id="419" r:id="rId43"/>
    <p:sldId id="42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4" autoAdjust="0"/>
    <p:restoredTop sz="94533" autoAdjust="0"/>
  </p:normalViewPr>
  <p:slideViewPr>
    <p:cSldViewPr>
      <p:cViewPr varScale="1">
        <p:scale>
          <a:sx n="86" d="100"/>
          <a:sy n="86" d="100"/>
        </p:scale>
        <p:origin x="114" y="22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0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1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79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0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E80AE-B88F-4FDC-8F3F-B15D1E2B030F}" type="datetime1">
              <a:rPr lang="en-US" smtClean="0"/>
              <a:t>6/18/2015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6FE9C-7104-46C9-8382-51AAD110FBA1}" type="datetime1">
              <a:rPr lang="en-US" smtClean="0"/>
              <a:t>6/18/2015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2.png"/><Relationship Id="rId3" Type="http://schemas.openxmlformats.org/officeDocument/2006/relationships/hyperlink" Target="https://softuni.bg/courses/databases" TargetMode="External"/><Relationship Id="rId7" Type="http://schemas.openxmlformats.org/officeDocument/2006/relationships/image" Target="../media/image4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jpeg"/><Relationship Id="rId15" Type="http://schemas.openxmlformats.org/officeDocument/2006/relationships/image" Target="../media/image53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softwaregroup-bg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park.com/" TargetMode="External"/><Relationship Id="rId2" Type="http://schemas.openxmlformats.org/officeDocument/2006/relationships/hyperlink" Target="https://www.microsoft.com/en-us/download/details.aspx?id=4229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trainings/1045/First-steps-with-Microsoft-SQL-Serv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0412" y="832126"/>
            <a:ext cx="68489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SQL Server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1995697"/>
            <a:ext cx="7306141" cy="128090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Working with MS SQL Server and SQL Server Management Studio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blogs.technet.com/cfs-file.ashx/__key/communityserver-blogs-components-weblogfiles/00-00-00-94-25/6428.SQL12_5F00_v_5F00_rgb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1" t="-5795" r="-4592" b="-7189"/>
          <a:stretch/>
        </p:blipFill>
        <p:spPr bwMode="auto">
          <a:xfrm>
            <a:off x="5364062" y="3626281"/>
            <a:ext cx="1732582" cy="1098119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pic>
        <p:nvPicPr>
          <p:cNvPr id="19" name="Picture 18" descr="-&quot;Relational"/>
          <p:cNvPicPr>
            <a:picLocks noChangeAspect="1" noChangeArrowheads="1"/>
          </p:cNvPicPr>
          <p:nvPr/>
        </p:nvPicPr>
        <p:blipFill>
          <a:blip r:embed="rId7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745" y="4434040"/>
            <a:ext cx="3340896" cy="1764899"/>
          </a:xfrm>
          <a:prstGeom prst="rect">
            <a:avLst/>
          </a:prstGeom>
          <a:noFill/>
        </p:spPr>
      </p:pic>
      <p:pic>
        <p:nvPicPr>
          <p:cNvPr id="22" name="Picture 2" descr="database, storag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925511"/>
            <a:ext cx="1715156" cy="17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 rot="20983918">
            <a:off x="9440352" y="3667462"/>
            <a:ext cx="2095876" cy="8771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SQL</a:t>
            </a:r>
            <a:endParaRPr lang="en-US" sz="6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38222" y="3857453"/>
            <a:ext cx="2133598" cy="23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has system and user databases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 databases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Maintain internal information about MS SQL Server as a system</a:t>
            </a:r>
          </a:p>
          <a:p>
            <a:pPr lvl="1"/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Don't play with them!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User databases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Databases created by users (developers)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Store user's schemas and data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 the system databases internally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27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of SQL Server Databases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2041196" y="1371600"/>
            <a:ext cx="8070550" cy="5105400"/>
            <a:chOff x="518784" y="1295400"/>
            <a:chExt cx="8070550" cy="5105400"/>
          </a:xfrm>
        </p:grpSpPr>
        <p:sp>
          <p:nvSpPr>
            <p:cNvPr id="1051" name="Text Box 27"/>
            <p:cNvSpPr txBox="1">
              <a:spLocks noChangeArrowheads="1"/>
            </p:cNvSpPr>
            <p:nvPr/>
          </p:nvSpPr>
          <p:spPr bwMode="auto">
            <a:xfrm>
              <a:off x="3109779" y="1295400"/>
              <a:ext cx="286790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System Databases</a:t>
              </a:r>
              <a:endParaRPr lang="bg-BG" sz="2000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52" name="Text Box 28"/>
            <p:cNvSpPr txBox="1">
              <a:spLocks noChangeArrowheads="1"/>
            </p:cNvSpPr>
            <p:nvPr/>
          </p:nvSpPr>
          <p:spPr bwMode="auto">
            <a:xfrm>
              <a:off x="3326542" y="5877580"/>
              <a:ext cx="248933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User Databases</a:t>
              </a:r>
              <a:endParaRPr lang="bg-BG" sz="2000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85" name="Line 61"/>
            <p:cNvSpPr>
              <a:spLocks noChangeShapeType="1"/>
            </p:cNvSpPr>
            <p:nvPr/>
          </p:nvSpPr>
          <p:spPr bwMode="auto">
            <a:xfrm>
              <a:off x="1250142" y="3279775"/>
              <a:ext cx="0" cy="2476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86" name="Line 62"/>
            <p:cNvSpPr>
              <a:spLocks noChangeShapeType="1"/>
            </p:cNvSpPr>
            <p:nvPr/>
          </p:nvSpPr>
          <p:spPr bwMode="auto">
            <a:xfrm>
              <a:off x="2899555" y="3279775"/>
              <a:ext cx="0" cy="2476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87" name="Line 63"/>
            <p:cNvSpPr>
              <a:spLocks noChangeShapeType="1"/>
            </p:cNvSpPr>
            <p:nvPr/>
          </p:nvSpPr>
          <p:spPr bwMode="auto">
            <a:xfrm>
              <a:off x="4550555" y="3279775"/>
              <a:ext cx="0" cy="2476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88" name="Line 64"/>
            <p:cNvSpPr>
              <a:spLocks noChangeShapeType="1"/>
            </p:cNvSpPr>
            <p:nvPr/>
          </p:nvSpPr>
          <p:spPr bwMode="auto">
            <a:xfrm>
              <a:off x="6199967" y="3279775"/>
              <a:ext cx="0" cy="2476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89" name="Line 65"/>
            <p:cNvSpPr>
              <a:spLocks noChangeShapeType="1"/>
            </p:cNvSpPr>
            <p:nvPr/>
          </p:nvSpPr>
          <p:spPr bwMode="auto">
            <a:xfrm>
              <a:off x="6220605" y="4216400"/>
              <a:ext cx="0" cy="2460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90" name="Line 66"/>
            <p:cNvSpPr>
              <a:spLocks noChangeShapeType="1"/>
            </p:cNvSpPr>
            <p:nvPr/>
          </p:nvSpPr>
          <p:spPr bwMode="auto">
            <a:xfrm>
              <a:off x="4575955" y="4216400"/>
              <a:ext cx="0" cy="2460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91" name="Line 67"/>
            <p:cNvSpPr>
              <a:spLocks noChangeShapeType="1"/>
            </p:cNvSpPr>
            <p:nvPr/>
          </p:nvSpPr>
          <p:spPr bwMode="auto">
            <a:xfrm>
              <a:off x="2932892" y="4216400"/>
              <a:ext cx="0" cy="2460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92" name="Line 68"/>
            <p:cNvSpPr>
              <a:spLocks noChangeShapeType="1"/>
            </p:cNvSpPr>
            <p:nvPr/>
          </p:nvSpPr>
          <p:spPr bwMode="auto">
            <a:xfrm>
              <a:off x="7849380" y="3284538"/>
              <a:ext cx="0" cy="2476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97" name="Line 73"/>
            <p:cNvSpPr>
              <a:spLocks noChangeShapeType="1"/>
            </p:cNvSpPr>
            <p:nvPr/>
          </p:nvSpPr>
          <p:spPr bwMode="auto">
            <a:xfrm>
              <a:off x="2072467" y="4216400"/>
              <a:ext cx="4935538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98" name="Line 74"/>
            <p:cNvSpPr>
              <a:spLocks noChangeShapeType="1"/>
            </p:cNvSpPr>
            <p:nvPr/>
          </p:nvSpPr>
          <p:spPr bwMode="auto">
            <a:xfrm flipV="1">
              <a:off x="529417" y="3540125"/>
              <a:ext cx="800100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pic>
          <p:nvPicPr>
            <p:cNvPr id="1081" name="Picture 57" descr="Databa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367" y="2133600"/>
              <a:ext cx="1471613" cy="1189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2" name="Picture 58" descr="Databa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3955" y="2133600"/>
              <a:ext cx="1471613" cy="1189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3" name="Picture 59" descr="Databa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955" y="2133600"/>
              <a:ext cx="1471613" cy="1189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4" name="Picture 60" descr="Databa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367" y="2133600"/>
              <a:ext cx="1471613" cy="1189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4" name="Text Box 70"/>
            <p:cNvSpPr txBox="1">
              <a:spLocks noChangeArrowheads="1"/>
            </p:cNvSpPr>
            <p:nvPr/>
          </p:nvSpPr>
          <p:spPr bwMode="auto">
            <a:xfrm>
              <a:off x="2447134" y="2245175"/>
              <a:ext cx="88357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cs typeface="Consolas" pitchFamily="49" charset="0"/>
                </a:rPr>
                <a:t>model</a:t>
              </a:r>
              <a:endParaRPr lang="bg-BG" sz="2000" b="1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endParaRPr>
            </a:p>
          </p:txBody>
        </p:sp>
        <p:sp>
          <p:nvSpPr>
            <p:cNvPr id="1095" name="Text Box 71"/>
            <p:cNvSpPr txBox="1">
              <a:spLocks noChangeArrowheads="1"/>
            </p:cNvSpPr>
            <p:nvPr/>
          </p:nvSpPr>
          <p:spPr bwMode="auto">
            <a:xfrm>
              <a:off x="4023785" y="2244695"/>
              <a:ext cx="1058303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cs typeface="Consolas" pitchFamily="49" charset="0"/>
                </a:rPr>
                <a:t>tempdb</a:t>
              </a:r>
              <a:endParaRPr lang="bg-BG" sz="1800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endParaRPr>
            </a:p>
          </p:txBody>
        </p:sp>
        <p:sp>
          <p:nvSpPr>
            <p:cNvPr id="1096" name="Text Box 72"/>
            <p:cNvSpPr txBox="1">
              <a:spLocks noChangeArrowheads="1"/>
            </p:cNvSpPr>
            <p:nvPr/>
          </p:nvSpPr>
          <p:spPr bwMode="auto">
            <a:xfrm>
              <a:off x="5801461" y="2233583"/>
              <a:ext cx="79701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cs typeface="Consolas" pitchFamily="49" charset="0"/>
                </a:rPr>
                <a:t>msdb</a:t>
              </a:r>
              <a:endParaRPr lang="bg-BG" sz="1800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endParaRPr>
            </a:p>
          </p:txBody>
        </p:sp>
        <p:sp>
          <p:nvSpPr>
            <p:cNvPr id="1099" name="Text Box 75"/>
            <p:cNvSpPr txBox="1">
              <a:spLocks noChangeArrowheads="1"/>
            </p:cNvSpPr>
            <p:nvPr/>
          </p:nvSpPr>
          <p:spPr bwMode="auto">
            <a:xfrm>
              <a:off x="7107839" y="2212945"/>
              <a:ext cx="148149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cs typeface="Consolas" pitchFamily="49" charset="0"/>
                </a:rPr>
                <a:t>distribution</a:t>
              </a:r>
              <a:endParaRPr lang="bg-BG" sz="1800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endParaRPr>
            </a:p>
          </p:txBody>
        </p:sp>
        <p:sp>
          <p:nvSpPr>
            <p:cNvPr id="1100" name="Freeform 76"/>
            <p:cNvSpPr>
              <a:spLocks noChangeAspect="1"/>
            </p:cNvSpPr>
            <p:nvPr/>
          </p:nvSpPr>
          <p:spPr bwMode="auto">
            <a:xfrm rot="19623743" flipH="1">
              <a:off x="3137624" y="3734701"/>
              <a:ext cx="1277904" cy="392752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1081" y="0"/>
                </a:cxn>
                <a:cxn ang="0">
                  <a:pos x="910" y="159"/>
                </a:cxn>
                <a:cxn ang="0">
                  <a:pos x="1807" y="123"/>
                </a:cxn>
                <a:cxn ang="0">
                  <a:pos x="648" y="271"/>
                </a:cxn>
                <a:cxn ang="0">
                  <a:pos x="915" y="98"/>
                </a:cxn>
                <a:cxn ang="0">
                  <a:pos x="0" y="69"/>
                </a:cxn>
              </a:cxnLst>
              <a:rect l="0" t="0" r="r" b="b"/>
              <a:pathLst>
                <a:path w="1808" h="272">
                  <a:moveTo>
                    <a:pt x="0" y="69"/>
                  </a:moveTo>
                  <a:lnTo>
                    <a:pt x="1081" y="0"/>
                  </a:lnTo>
                  <a:lnTo>
                    <a:pt x="910" y="159"/>
                  </a:lnTo>
                  <a:lnTo>
                    <a:pt x="1807" y="123"/>
                  </a:lnTo>
                  <a:lnTo>
                    <a:pt x="648" y="271"/>
                  </a:lnTo>
                  <a:lnTo>
                    <a:pt x="915" y="98"/>
                  </a:lnTo>
                  <a:lnTo>
                    <a:pt x="0" y="69"/>
                  </a:ln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6350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pic>
          <p:nvPicPr>
            <p:cNvPr id="1101" name="Picture 77" descr="Databa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6292" y="4356100"/>
              <a:ext cx="1471613" cy="1189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2" name="Picture 78" descr="Databa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355" y="4356100"/>
              <a:ext cx="1471613" cy="1189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3" name="Picture 79" descr="Databa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005" y="4356100"/>
              <a:ext cx="1471613" cy="1189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4" name="Text Box 80"/>
            <p:cNvSpPr txBox="1">
              <a:spLocks noChangeArrowheads="1"/>
            </p:cNvSpPr>
            <p:nvPr/>
          </p:nvSpPr>
          <p:spPr bwMode="auto">
            <a:xfrm>
              <a:off x="2572874" y="4464020"/>
              <a:ext cx="71686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cs typeface="Consolas" pitchFamily="49" charset="0"/>
                </a:rPr>
                <a:t>pubs</a:t>
              </a:r>
              <a:endParaRPr lang="bg-BG" sz="1800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endParaRPr>
            </a:p>
          </p:txBody>
        </p:sp>
        <p:sp>
          <p:nvSpPr>
            <p:cNvPr id="1105" name="Text Box 81"/>
            <p:cNvSpPr txBox="1">
              <a:spLocks noChangeArrowheads="1"/>
            </p:cNvSpPr>
            <p:nvPr/>
          </p:nvSpPr>
          <p:spPr bwMode="auto">
            <a:xfrm>
              <a:off x="3883289" y="4464020"/>
              <a:ext cx="138691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cs typeface="Consolas" pitchFamily="49" charset="0"/>
                </a:rPr>
                <a:t>Northwind</a:t>
              </a:r>
              <a:endParaRPr lang="bg-BG" sz="1800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endParaRPr>
            </a:p>
          </p:txBody>
        </p:sp>
        <p:sp>
          <p:nvSpPr>
            <p:cNvPr id="1106" name="Text Box 82"/>
            <p:cNvSpPr txBox="1">
              <a:spLocks noChangeArrowheads="1"/>
            </p:cNvSpPr>
            <p:nvPr/>
          </p:nvSpPr>
          <p:spPr bwMode="auto">
            <a:xfrm>
              <a:off x="6036107" y="4464020"/>
              <a:ext cx="36740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cs typeface="Consolas" pitchFamily="49" charset="0"/>
                </a:rPr>
                <a:t>…</a:t>
              </a:r>
              <a:endParaRPr lang="bg-BG" sz="1800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endParaRPr>
            </a:p>
          </p:txBody>
        </p:sp>
        <p:pic>
          <p:nvPicPr>
            <p:cNvPr id="62" name="Picture 25" descr="Databas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84" y="2115878"/>
              <a:ext cx="1471612" cy="1203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70"/>
            <p:cNvSpPr txBox="1">
              <a:spLocks noChangeArrowheads="1"/>
            </p:cNvSpPr>
            <p:nvPr/>
          </p:nvSpPr>
          <p:spPr bwMode="auto">
            <a:xfrm>
              <a:off x="753575" y="2233221"/>
              <a:ext cx="962123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cs typeface="Consolas" pitchFamily="49" charset="0"/>
                </a:rPr>
                <a:t>master</a:t>
              </a:r>
              <a:endParaRPr lang="bg-BG" sz="2000" b="1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9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Master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meta-database keeping data about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User accounts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Configurable environment variables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 error messages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Model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a prototype for new databases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Tempdb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storage for temporary tables and database objects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MSdb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alerts and scheduled tasks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Each SQL Server database consists of two files: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.mdf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file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Contains the core data in the database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Schema, tables data, and other database objects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.ldf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file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Transaction log – keeps track of transactions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need both these files to use the database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blogs.technet.com/cfs-file.ashx/__key/communityserver-blogs-components-weblogfiles/00-00-00-94-25/6428.SQL12_5F00_v_5F00_rg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1" t="-5795" r="-4592" b="-7189"/>
          <a:stretch/>
        </p:blipFill>
        <p:spPr bwMode="auto">
          <a:xfrm rot="244431">
            <a:off x="2504079" y="2010429"/>
            <a:ext cx="4072193" cy="2038497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7244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40668"/>
            <a:ext cx="8938472" cy="688256"/>
          </a:xfrm>
        </p:spPr>
        <p:txBody>
          <a:bodyPr/>
          <a:lstStyle/>
          <a:p>
            <a:r>
              <a:rPr lang="en-GB" dirty="0" smtClean="0"/>
              <a:t>Users, Roles, Permissions</a:t>
            </a:r>
            <a:endParaRPr lang="en-GB" dirty="0"/>
          </a:p>
        </p:txBody>
      </p:sp>
      <p:pic>
        <p:nvPicPr>
          <p:cNvPr id="25602" name="Picture 2" descr="http://www.quietmove.com/images/512x512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295400"/>
            <a:ext cx="4343400" cy="29337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9219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Connecting to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Connecting to SQL Server requires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name of the server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localhost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name of the DB instance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SQLEXPRESS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name of the database 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Username / password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if using SQL Server authentication)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of authentication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</a:t>
            </a:r>
          </a:p>
          <a:p>
            <a:pPr lvl="1"/>
            <a:r>
              <a:rPr lang="ru-RU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Windows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using</a:t>
            </a:r>
            <a:r>
              <a:rPr lang="ru-RU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 Windows user credentials</a:t>
            </a:r>
            <a:r>
              <a:rPr lang="ru-RU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Mixed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both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Windows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SQL Server)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5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Users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Each user has certain permissions and roles for a database (Database User Account)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 role defines a group of users with the same permissions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There are 3 types of roles in MS SQL Server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Fixed server roles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Fixed database roles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User-defined database roles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Fixed Database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3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maintains all default permissions for users in a database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Db_owner</a:t>
            </a:r>
            <a:r>
              <a:rPr lang="en-US" sz="3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performs any database role activity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Db_accessadmin</a:t>
            </a:r>
            <a:r>
              <a:rPr lang="en-US" sz="3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add or remove database users, groups, and roles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Db_ddladmin</a:t>
            </a:r>
            <a:r>
              <a:rPr lang="en-US" sz="3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add, modify, or drop database objects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Db_securityadmin</a:t>
            </a:r>
            <a:r>
              <a:rPr lang="en-US" sz="3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assign statement and object permissions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3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Others …</a:t>
            </a:r>
            <a:endParaRPr lang="en-US" sz="33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1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blogs.technet.com/cfs-file.ashx/__key/communityserver-blogs-components-weblogfiles/00-00-00-94-25/6428.SQL12_5F00_v_5F00_rg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1" t="-5795" r="-4592" b="-7189"/>
          <a:stretch/>
        </p:blipFill>
        <p:spPr bwMode="auto">
          <a:xfrm rot="244431">
            <a:off x="2504079" y="2124729"/>
            <a:ext cx="4072193" cy="2038497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Live Demo</a:t>
            </a:r>
            <a:endParaRPr lang="en-GB"/>
          </a:p>
        </p:txBody>
      </p:sp>
      <p:pic>
        <p:nvPicPr>
          <p:cNvPr id="25602" name="Picture 2" descr="http://www.quietmove.com/images/512x512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409700"/>
            <a:ext cx="4343400" cy="29337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079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4114800"/>
            <a:ext cx="9806728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Management 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4950544"/>
            <a:ext cx="8938472" cy="1365365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 Powerful Management Tool for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Administrators and Developers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6" y="1219200"/>
            <a:ext cx="3709987" cy="241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 descr="http://sourcemaking.com/files/sm/images/hammer.jpg"/>
          <p:cNvPicPr>
            <a:picLocks noChangeAspect="1" noChangeArrowheads="1"/>
          </p:cNvPicPr>
          <p:nvPr/>
        </p:nvPicPr>
        <p:blipFill>
          <a:blip r:embed="rId3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703">
            <a:off x="3043493" y="1706731"/>
            <a:ext cx="1173380" cy="1790700"/>
          </a:xfrm>
          <a:prstGeom prst="roundRect">
            <a:avLst>
              <a:gd name="adj" fmla="val 747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21507" name="Picture 3" descr="http://www.araelium.com/images/masthead/home_querious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7027">
            <a:off x="7692486" y="2003462"/>
            <a:ext cx="1567512" cy="1699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981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SQL </a:t>
            </a:r>
            <a:r>
              <a:rPr lang="en-US" smtClean="0"/>
              <a:t>Server Overview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SQL Server Services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Types of Databases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Authentication and Permissions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SQL Server Management Studio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Moving a SQL Server Database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Through Backups and Restore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By Detaching and Attaching</a:t>
            </a:r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88" y="1191465"/>
            <a:ext cx="2522646" cy="25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b, stat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810" y="3969482"/>
            <a:ext cx="2206202" cy="217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technet.com/cfs-file.ashx/__key/communityserver-blogs-components-weblogfiles/00-00-00-94-25/6428.SQL12_5F00_v_5F00_rgb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1" t="-5795" r="-4592" b="-7189"/>
          <a:stretch/>
        </p:blipFill>
        <p:spPr bwMode="auto">
          <a:xfrm>
            <a:off x="5408612" y="1295400"/>
            <a:ext cx="2350348" cy="1489663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Management Studio (SSMS) is a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powerful graphical DB management tool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Administrate databases (create, modify, backup / restore DB)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Create and modify E/R diagrams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View / modify table data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other DB objects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Execute SQL queries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Free and easy to use tool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Works with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SQL Server versions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Management Studio (SSMS)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7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Management Studio – Screenshot</a:t>
            </a:r>
            <a:endParaRPr lang="en-US" sz="3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70" y="1120168"/>
            <a:ext cx="7729342" cy="5367344"/>
          </a:xfrm>
          <a:prstGeom prst="roundRect">
            <a:avLst>
              <a:gd name="adj" fmla="val 1405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can use SSMS to create database user / give permissions to Windows users</a:t>
            </a:r>
          </a:p>
          <a:p>
            <a:pPr marL="361950" indent="-361950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Follow these steps:</a:t>
            </a:r>
          </a:p>
          <a:p>
            <a:pPr marL="814388" lvl="1" indent="-457200"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Right click on the [Security / Login] folder in Object Explorer and choose "New Login…"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SSMS Setting Server Account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6" y="4267200"/>
            <a:ext cx="3965576" cy="2190340"/>
          </a:xfrm>
          <a:prstGeom prst="rect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1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14388" lvl="1" indent="-457200">
              <a:buFont typeface="+mj-lt"/>
              <a:buAutoNum type="arabicPeriod" startAt="2"/>
            </a:pPr>
            <a:r>
              <a:rPr lang="en-US" sz="34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next dialog click the [Search] button</a:t>
            </a:r>
          </a:p>
          <a:p>
            <a:pPr lvl="2"/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Select one of the Windows accounts in a typical Windows fashion</a:t>
            </a:r>
          </a:p>
          <a:p>
            <a:pPr lvl="2"/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Leave the authentication method set to Windows authentication</a:t>
            </a:r>
          </a:p>
          <a:p>
            <a:pPr lvl="2"/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Click [OK]</a:t>
            </a:r>
          </a:p>
          <a:p>
            <a:pPr marL="627063" lvl="1" indent="-279400"/>
            <a:r>
              <a:rPr lang="en-US" sz="34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Thus</a:t>
            </a:r>
            <a:r>
              <a:rPr lang="en-US" sz="3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you create an SQL Server User account</a:t>
            </a:r>
          </a:p>
          <a:p>
            <a:pPr marL="989013" lvl="2" indent="-349250"/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Account permissions could be assigned later</a:t>
            </a:r>
          </a:p>
          <a:p>
            <a:pPr marL="696913" lvl="1" indent="-349250"/>
            <a:r>
              <a:rPr lang="en-US" sz="3400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Windows administrators already have access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SSMS Setting Server Account (2)</a:t>
            </a:r>
            <a:endParaRPr lang="en-US" sz="3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7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446088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Right click on the "Security" under some of the databases and choose "New"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/>
              </a:rPr>
              <a:t>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"User"</a:t>
            </a:r>
          </a:p>
          <a:p>
            <a:pPr marL="446088" indent="-446088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Enter username and select one of the Server accounts to use</a:t>
            </a:r>
          </a:p>
          <a:p>
            <a:pPr marL="446088" indent="-446088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Assign the roles for this user</a:t>
            </a:r>
          </a:p>
          <a:p>
            <a:pPr marL="446088" indent="-446088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Click [OK] to confirm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selecting the [Name-of-Database]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/>
              </a:rPr>
              <a:t>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"Properties"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/>
              </a:rPr>
              <a:t>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"Permissions" you can also set specific permissions for the accounts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SSMS Setting Database Account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5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4125432"/>
            <a:ext cx="9806728" cy="1605743"/>
          </a:xfrm>
        </p:spPr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Creating Accounts and Assigning Permissions in SQL Server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4" name="Picture 2" descr="http://www.ohanaware.com/weblog/wp-content/uploads/2009/07/Permissions-Reset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47" y="838200"/>
            <a:ext cx="3746202" cy="3287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221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SSMS can be used to visually edit the structure or data in a database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It can execute T-SQL queries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Select the database you want to work with in the Object Explorer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Click the [New Query] button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Write the query in the window to the right of Object Explorer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Click the [Execute] button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SQL Server Management Studio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SQL – Screenshot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62" y="1234375"/>
            <a:ext cx="8581350" cy="5151250"/>
          </a:xfrm>
          <a:prstGeom prst="roundRect">
            <a:avLst>
              <a:gd name="adj" fmla="val 1623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088296"/>
            <a:ext cx="10263928" cy="1582600"/>
          </a:xfrm>
        </p:spPr>
        <p:txBody>
          <a:bodyPr/>
          <a:lstStyle/>
          <a:p>
            <a:r>
              <a:rPr lang="en-GB" dirty="0" smtClean="0"/>
              <a:t>Executing Simple SQL Queries in SQL Server Management Studio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7" name="Picture 2" descr="http://www.lalala.fr/blog/wp-content/uploads/2008/04/pf_sql_icon_ba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02" y="1219200"/>
            <a:ext cx="2409826" cy="2424608"/>
          </a:xfrm>
          <a:prstGeom prst="roundRect">
            <a:avLst>
              <a:gd name="adj" fmla="val 2989"/>
            </a:avLst>
          </a:prstGeom>
          <a:noFill/>
        </p:spPr>
      </p:pic>
      <p:pic>
        <p:nvPicPr>
          <p:cNvPr id="8" name="Picture 4" descr="http://2.bp.blogspot.com/_yffYSUdSwVc/SdHyporUXjI/AAAAAAAAAJA/OaEqw4ilVQQ/s320/LinqIco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3432" r="9333" b="9505"/>
          <a:stretch>
            <a:fillRect/>
          </a:stretch>
        </p:blipFill>
        <p:spPr bwMode="auto">
          <a:xfrm>
            <a:off x="3427413" y="1219201"/>
            <a:ext cx="2327103" cy="2438400"/>
          </a:xfrm>
          <a:prstGeom prst="roundRect">
            <a:avLst>
              <a:gd name="adj" fmla="val 275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08848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773552"/>
            <a:ext cx="101115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Moving an SQL Server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28528"/>
            <a:ext cx="8938472" cy="719034"/>
          </a:xfrm>
        </p:spPr>
        <p:txBody>
          <a:bodyPr/>
          <a:lstStyle/>
          <a:p>
            <a:r>
              <a:rPr lang="en-GB" dirty="0" smtClean="0"/>
              <a:t>Backup / Restore, Detach / Attach</a:t>
            </a:r>
            <a:endParaRPr lang="en-GB" dirty="0"/>
          </a:p>
        </p:txBody>
      </p:sp>
      <p:pic>
        <p:nvPicPr>
          <p:cNvPr id="14338" name="Picture 2" descr="http://www.core-consultancy.com/images-design/image-busines-continu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961" y="1295400"/>
            <a:ext cx="7694974" cy="3118224"/>
          </a:xfrm>
          <a:prstGeom prst="roundRect">
            <a:avLst>
              <a:gd name="adj" fmla="val 391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9262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ogs.technet.com/cfs-file.ashx/__key/communityserver-blogs-components-weblogfiles/00-00-00-94-25/6428.SQL12_5F00_v_5F00_rg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1" t="-5795" r="-4592" b="-7189"/>
          <a:stretch/>
        </p:blipFill>
        <p:spPr bwMode="auto">
          <a:xfrm>
            <a:off x="3848479" y="1525832"/>
            <a:ext cx="4325260" cy="2741368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scene3d>
            <a:camera prst="perspectiveRight"/>
            <a:lightRig rig="threePt" dir="t"/>
          </a:scene3d>
          <a:ex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4012" y="4818201"/>
            <a:ext cx="6400800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MS SQL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4012" y="5679280"/>
            <a:ext cx="6400800" cy="719034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endParaRPr lang="en-US" dirty="0"/>
          </a:p>
        </p:txBody>
      </p:sp>
      <p:pic>
        <p:nvPicPr>
          <p:cNvPr id="5" name="Picture 4" descr="http://www.thesug.org/mossasaurus/Wiki%20Documents/PivotTable_Dat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05">
            <a:off x="6768194" y="1080914"/>
            <a:ext cx="3093671" cy="2286000"/>
          </a:xfrm>
          <a:prstGeom prst="roundRect">
            <a:avLst>
              <a:gd name="adj" fmla="val 2714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33796" name="Picture 4" descr="http://www.trainingspot.com/images/SQL2008_icon_larg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619">
            <a:off x="2531426" y="1214476"/>
            <a:ext cx="1564490" cy="1760051"/>
          </a:xfrm>
          <a:prstGeom prst="roundRect">
            <a:avLst>
              <a:gd name="adj" fmla="val 3706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67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Moving a SQL Server 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Necessary when we install a certain application at the customer environment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Ways of moving an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database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backup and restore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Create backup and restore it on the other server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detaching and attaching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database files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2 servers must be the same versions!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dumping the database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script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Export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database to SQL script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import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it into a new server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8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Backup and restore database through SSMS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Moving DB by Backup and Restore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7" y="3581400"/>
            <a:ext cx="6791325" cy="2781300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2" y="1981200"/>
            <a:ext cx="5086350" cy="2552700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On the source server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Choose the database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Management Studio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From the context menu we choose the Detach command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We copy the database files from the source server to the destination server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&lt;database_name&gt;.mdf</a:t>
            </a:r>
          </a:p>
          <a:p>
            <a:pPr lvl="1"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&lt;database_name&gt;.ldf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Typical location: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C:\Program Files\Microsoft SQL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Server\MSSQL12.MSSQLSERVER\MSSQL\DATA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Moving DB by Detaching and Attaching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DB by SQL Script Export / Import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124200"/>
            <a:ext cx="6273328" cy="320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484" y="2971800"/>
            <a:ext cx="4777128" cy="3498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Export a MS SQL database as SQL script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Database 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Tasks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Generate Scripts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Advanced  Types of data to script  Schema and data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9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68497"/>
          </a:xfrm>
        </p:spPr>
        <p:txBody>
          <a:bodyPr/>
          <a:lstStyle/>
          <a:p>
            <a:r>
              <a:rPr lang="en-GB" dirty="0" smtClean="0"/>
              <a:t>Moving a Database by Detaching and Attaching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4" name="Picture 2" descr="http://ecommerce.destinyassoc.com/images/backup_tool_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28" y="1066800"/>
            <a:ext cx="4305300" cy="285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2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484" y="4953000"/>
            <a:ext cx="10263928" cy="820600"/>
          </a:xfrm>
        </p:spPr>
        <p:txBody>
          <a:bodyPr/>
          <a:lstStyle/>
          <a:p>
            <a:r>
              <a:rPr lang="en-US" dirty="0" smtClean="0"/>
              <a:t>SQL Server </a:t>
            </a:r>
            <a:r>
              <a:rPr lang="en-US" noProof="1" smtClean="0"/>
              <a:t>LocalDB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263928" cy="719034"/>
          </a:xfrm>
        </p:spPr>
        <p:txBody>
          <a:bodyPr/>
          <a:lstStyle/>
          <a:p>
            <a:r>
              <a:rPr lang="en-US" dirty="0" smtClean="0"/>
              <a:t>Auto-Started MSQL Databases</a:t>
            </a:r>
            <a:endParaRPr lang="en-US" dirty="0"/>
          </a:p>
        </p:txBody>
      </p:sp>
      <p:pic>
        <p:nvPicPr>
          <p:cNvPr id="1026" name="Picture 2" descr="http://blogs.remobjects.com/wp-content/uploads/2011/12/LocalDB-Conn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15" y="600928"/>
            <a:ext cx="5448866" cy="41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09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smtClean="0"/>
              <a:t>Express </a:t>
            </a:r>
            <a:r>
              <a:rPr lang="en-US" noProof="1" smtClean="0"/>
              <a:t>LocalDB</a:t>
            </a:r>
          </a:p>
          <a:p>
            <a:pPr lvl="1"/>
            <a:r>
              <a:rPr lang="en-US" dirty="0" smtClean="0"/>
              <a:t>Special version of SQL Server Express for developers</a:t>
            </a:r>
          </a:p>
          <a:p>
            <a:pPr lvl="1"/>
            <a:r>
              <a:rPr lang="en-US" dirty="0" smtClean="0"/>
              <a:t>Lightweight, dynamically attachable MSSQL databases</a:t>
            </a:r>
          </a:p>
          <a:p>
            <a:pPr lvl="1"/>
            <a:r>
              <a:rPr lang="en-US" dirty="0" smtClean="0"/>
              <a:t>Auto-started upon connection request</a:t>
            </a:r>
          </a:p>
          <a:p>
            <a:r>
              <a:rPr lang="en-US" dirty="0" smtClean="0"/>
              <a:t>Console-based administration</a:t>
            </a:r>
          </a:p>
          <a:p>
            <a:pPr lvl="1"/>
            <a:r>
              <a:rPr lang="en-US" dirty="0" smtClean="0"/>
              <a:t>List all </a:t>
            </a:r>
            <a:r>
              <a:rPr lang="en-US" noProof="1" smtClean="0"/>
              <a:t>LocalDB</a:t>
            </a:r>
            <a:r>
              <a:rPr lang="en-US" dirty="0" smtClean="0"/>
              <a:t> engine instances:</a:t>
            </a:r>
          </a:p>
          <a:p>
            <a:pPr lvl="1"/>
            <a:r>
              <a:rPr lang="en-US" dirty="0" smtClean="0"/>
              <a:t>Start a </a:t>
            </a:r>
            <a:r>
              <a:rPr lang="en-US" noProof="1" smtClean="0"/>
              <a:t>LocalDB</a:t>
            </a:r>
            <a:r>
              <a:rPr lang="en-US" dirty="0" smtClean="0"/>
              <a:t> engine instance:</a:t>
            </a:r>
          </a:p>
          <a:p>
            <a:pPr lvl="1"/>
            <a:r>
              <a:rPr lang="en-US" dirty="0" smtClean="0"/>
              <a:t>Stop </a:t>
            </a:r>
            <a:r>
              <a:rPr lang="en-US" dirty="0"/>
              <a:t>a </a:t>
            </a:r>
            <a:r>
              <a:rPr lang="en-US" noProof="1"/>
              <a:t>LocalDB</a:t>
            </a:r>
            <a:r>
              <a:rPr lang="en-US" dirty="0"/>
              <a:t> engine instance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noProof="1"/>
              <a:t>LocalDB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5412" y="4612158"/>
            <a:ext cx="50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sqllocaldb </a:t>
            </a:r>
            <a:r>
              <a:rPr lang="en-US" b="1" spc="-3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75412" y="5279839"/>
            <a:ext cx="50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sqllocaldb </a:t>
            </a:r>
            <a:r>
              <a:rPr lang="en-US" b="1" spc="-3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MSSQLLocalDB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75412" y="5939135"/>
            <a:ext cx="50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sqllocaldb </a:t>
            </a:r>
            <a:r>
              <a:rPr lang="en-US" b="1" spc="-3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</a:t>
            </a:r>
            <a:r>
              <a:rPr lang="en-US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MSSQLLocalDB</a:t>
            </a:r>
            <a:endParaRPr lang="en-US" b="1" spc="-3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8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SQL Server </a:t>
            </a:r>
            <a:r>
              <a:rPr lang="en-US" noProof="1" smtClean="0"/>
              <a:t>LocalDB</a:t>
            </a:r>
            <a:r>
              <a:rPr lang="en-US" dirty="0" smtClean="0"/>
              <a:t> uses special connection strings: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SQL Server Express 2012 </a:t>
            </a:r>
            <a:r>
              <a:rPr lang="en-US" noProof="1" smtClean="0"/>
              <a:t>LocalDB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SQL Server Express </a:t>
            </a:r>
            <a:r>
              <a:rPr lang="en-US" dirty="0" smtClean="0"/>
              <a:t>2014 </a:t>
            </a:r>
            <a:r>
              <a:rPr lang="en-US" noProof="1"/>
              <a:t>LocalDB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The database engine is</a:t>
            </a:r>
            <a:br>
              <a:rPr lang="en-US" dirty="0" smtClean="0"/>
            </a:br>
            <a:r>
              <a:rPr lang="en-US" dirty="0" smtClean="0"/>
              <a:t>auto-started on demand</a:t>
            </a:r>
            <a:br>
              <a:rPr lang="en-US" dirty="0" smtClean="0"/>
            </a:br>
            <a:r>
              <a:rPr lang="en-US" dirty="0" smtClean="0"/>
              <a:t>(upon connection request)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to </a:t>
            </a:r>
            <a:r>
              <a:rPr lang="en-US" dirty="0"/>
              <a:t>SQL Server </a:t>
            </a:r>
            <a:r>
              <a:rPr lang="en-US" noProof="1"/>
              <a:t>LocalDB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1412" y="2613992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(localdb)\v11.0</a:t>
            </a:r>
            <a:endParaRPr lang="en-US" b="1" spc="-3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1412" y="4020883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3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(localdb)\MSSQLLocalDB</a:t>
            </a:r>
            <a:endParaRPr lang="en-US" b="1" spc="-3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074" y="2133600"/>
            <a:ext cx="46373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484" y="4926496"/>
            <a:ext cx="10263928" cy="820600"/>
          </a:xfrm>
        </p:spPr>
        <p:txBody>
          <a:bodyPr/>
          <a:lstStyle/>
          <a:p>
            <a:r>
              <a:rPr lang="en-US" dirty="0" smtClean="0"/>
              <a:t>SQL Server </a:t>
            </a:r>
            <a:r>
              <a:rPr lang="en-US" noProof="1" smtClean="0"/>
              <a:t>LocalDB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2639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84" y="864226"/>
            <a:ext cx="4929928" cy="37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dirty="0" smtClean="0"/>
              <a:t>What is </a:t>
            </a:r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</a:rPr>
              <a:t>RDBMS</a:t>
            </a:r>
            <a:r>
              <a:rPr lang="en-GB" sz="3200" dirty="0" smtClean="0"/>
              <a:t>?</a:t>
            </a:r>
            <a:endParaRPr lang="bg-BG" sz="3200" dirty="0" smtClean="0"/>
          </a:p>
          <a:p>
            <a:pPr>
              <a:lnSpc>
                <a:spcPct val="100000"/>
              </a:lnSpc>
            </a:pPr>
            <a:r>
              <a:rPr lang="en-GB" sz="3200" dirty="0" smtClean="0"/>
              <a:t>What is the purpose of</a:t>
            </a:r>
            <a:br>
              <a:rPr lang="en-GB" sz="3200" dirty="0" smtClean="0"/>
            </a:br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</a:t>
            </a:r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GB" sz="3200" dirty="0" smtClean="0"/>
              <a:t>service</a:t>
            </a:r>
            <a:r>
              <a:rPr lang="bg-BG" sz="3200" dirty="0" smtClean="0"/>
              <a:t>?</a:t>
            </a:r>
            <a:endParaRPr lang="en-GB" sz="3200" dirty="0" smtClean="0"/>
          </a:p>
          <a:p>
            <a:pPr>
              <a:lnSpc>
                <a:spcPct val="100000"/>
              </a:lnSpc>
            </a:pPr>
            <a:r>
              <a:rPr lang="en-GB" sz="3200" dirty="0" smtClean="0"/>
              <a:t>What is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MSdb</a:t>
            </a:r>
            <a:r>
              <a:rPr lang="bg-BG" sz="32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en-GB" sz="3200" dirty="0" smtClean="0"/>
              <a:t>Why we need the </a:t>
            </a:r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.ldf</a:t>
            </a:r>
            <a:r>
              <a:rPr lang="en-GB" sz="3200" dirty="0" smtClean="0"/>
              <a:t> file?</a:t>
            </a:r>
          </a:p>
          <a:p>
            <a:pPr>
              <a:lnSpc>
                <a:spcPct val="100000"/>
              </a:lnSpc>
            </a:pPr>
            <a:r>
              <a:rPr lang="en-GB" sz="3200" dirty="0" smtClean="0"/>
              <a:t>How do we backup / restore a database?</a:t>
            </a:r>
          </a:p>
          <a:p>
            <a:pPr>
              <a:lnSpc>
                <a:spcPct val="100000"/>
              </a:lnSpc>
            </a:pPr>
            <a:r>
              <a:rPr lang="en-GB" sz="3200" dirty="0" smtClean="0"/>
              <a:t>How do we export a DB to SQL script?</a:t>
            </a:r>
          </a:p>
          <a:p>
            <a:pPr>
              <a:lnSpc>
                <a:spcPct val="100000"/>
              </a:lnSpc>
            </a:pPr>
            <a:r>
              <a:rPr lang="en-GB" sz="3200" dirty="0" smtClean="0"/>
              <a:t>How do we import a DB from a SQL script?</a:t>
            </a:r>
          </a:p>
          <a:p>
            <a:pPr>
              <a:lnSpc>
                <a:spcPct val="100000"/>
              </a:lnSpc>
            </a:pPr>
            <a:r>
              <a:rPr lang="en-GB" sz="3200" dirty="0" smtClean="0"/>
              <a:t>What is SQL Server Express </a:t>
            </a:r>
            <a:r>
              <a:rPr lang="en-GB" sz="3200" noProof="1" smtClean="0"/>
              <a:t>LocalDB</a:t>
            </a:r>
            <a:r>
              <a:rPr lang="en-GB" sz="3200" dirty="0" smtClean="0"/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32812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Databases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db, stat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464" y="3510024"/>
            <a:ext cx="1535088" cy="15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97" y="1210487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Microsoft SQL Server?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MS SQL Server</a:t>
            </a:r>
          </a:p>
          <a:p>
            <a:pPr lvl="1"/>
            <a:r>
              <a:rPr lang="en-US" sz="31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Relational Database Management System</a:t>
            </a:r>
            <a:r>
              <a:rPr lang="bg-BG" sz="31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1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RDBMS</a:t>
            </a:r>
            <a:r>
              <a:rPr lang="en-US" sz="31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from Microsoft</a:t>
            </a:r>
          </a:p>
          <a:p>
            <a:pPr lvl="1"/>
            <a:r>
              <a:rPr lang="en-US" sz="31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main language in SQL Server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Transact SQL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(T-SQL), an extension of SQL</a:t>
            </a:r>
          </a:p>
          <a:p>
            <a:pPr lvl="1">
              <a:buSzPct val="70000"/>
              <a:tabLst>
                <a:tab pos="282575" algn="l"/>
              </a:tabLst>
            </a:pPr>
            <a:r>
              <a:rPr lang="en-US" sz="31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Powerful, trustworthy, easy-to-use DB server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most recent version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2014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Works only on Windows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3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Introduction to SQL Server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Download SQL Server 2014</a:t>
            </a:r>
          </a:p>
          <a:p>
            <a:pPr marL="819096" lvl="1" indent="-514350"/>
            <a:r>
              <a:rPr lang="en-GB" dirty="0" smtClean="0"/>
              <a:t>SQL Server 2014 Express (free distribution)</a:t>
            </a:r>
          </a:p>
          <a:p>
            <a:pPr marL="1123843" lvl="2" indent="-514350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hlinkClick r:id="rId2"/>
              </a:rPr>
              <a:t>https://www.microsoft.com/en-us/download/details.aspx?id=42299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819096" lvl="1" indent="-514350"/>
            <a:r>
              <a:rPr lang="en-GB" dirty="0" smtClean="0">
                <a:hlinkClick r:id="rId3"/>
              </a:rPr>
              <a:t>DreamSpark</a:t>
            </a:r>
            <a:r>
              <a:rPr lang="en-GB" dirty="0" smtClean="0"/>
              <a:t> – you can register with academic email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Install SQL Server</a:t>
            </a:r>
          </a:p>
          <a:p>
            <a:pPr marL="761946" lvl="1" indent="-457200"/>
            <a:r>
              <a:rPr lang="en-GB" dirty="0" smtClean="0">
                <a:hlinkClick r:id="rId4"/>
              </a:rPr>
              <a:t>https://softuni.bg/trainings/1045/First-steps-with-Microsoft-SQL-Server</a:t>
            </a:r>
            <a:endParaRPr lang="en-GB" dirty="0"/>
          </a:p>
          <a:p>
            <a:pPr marL="514350" indent="-514350"/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Install SQL Server?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0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SQL Server Services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Background-Running Processes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28" y="762000"/>
            <a:ext cx="3671496" cy="3755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2408571"/>
            <a:ext cx="2057400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the database engine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Responsible for database management, data storage, queries, data manipulation, data integrity, transactions, locking, users, security, etc.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Executes SQL / T-SQL queries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SQL Server Agent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DB monitoring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Executes scheduled tasks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Monitors the SQL Server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Sends notifications about problems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Services of SQL Server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20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8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Services in SQL Server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20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12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Distributed Transaction Coordinator (MSDTC)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Manages database transactions across multiple processes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transactions that span multiple databases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Coordinates committing the distributed transaction across all the servers that are enlisted in the transaction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Implements 2-phase commit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2" descr="http://blogs.technet.com/cfs-file.ashx/__key/communityserver-blogs-components-weblogfiles/00-00-00-94-25/6428.SQL12_5F00_v_5F00_rgb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1" t="-5795" r="-4592" b="-7189"/>
          <a:stretch/>
        </p:blipFill>
        <p:spPr bwMode="auto">
          <a:xfrm>
            <a:off x="8363900" y="4334001"/>
            <a:ext cx="3140712" cy="1990599"/>
          </a:xfrm>
          <a:prstGeom prst="roundRect">
            <a:avLst>
              <a:gd name="adj" fmla="val 3787"/>
            </a:avLst>
          </a:prstGeom>
          <a:solidFill>
            <a:srgbClr val="FFFFFF"/>
          </a:solidFill>
          <a:ex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4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SQL Server Databases</a:t>
            </a:r>
            <a:endParaRPr lang="en-US" dirty="0"/>
          </a:p>
        </p:txBody>
      </p:sp>
      <p:pic>
        <p:nvPicPr>
          <p:cNvPr id="4" name="Picture 3" descr="http://www.thesug.org/mossasaurus/Wiki%20Documents/PivotTable_Data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8560">
            <a:off x="5403042" y="1586829"/>
            <a:ext cx="4179251" cy="3088165"/>
          </a:xfrm>
          <a:prstGeom prst="roundRect">
            <a:avLst>
              <a:gd name="adj" fmla="val 2714"/>
            </a:avLst>
          </a:prstGeom>
          <a:noFill/>
          <a:ln w="12700">
            <a:solidFill>
              <a:schemeClr val="accent5">
                <a:lumMod val="75000"/>
              </a:schemeClr>
            </a:solidFill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5" name="Picture 2" descr="http://icons-search.com/img/vistaicons/ivista_icon_pack.zip/PNG-Others-Web_Database.png-256x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521" y="1828799"/>
            <a:ext cx="3048000" cy="3048000"/>
          </a:xfrm>
          <a:prstGeom prst="rect">
            <a:avLst/>
          </a:prstGeom>
          <a:noFill/>
        </p:spPr>
      </p:pic>
      <p:pic>
        <p:nvPicPr>
          <p:cNvPr id="6" name="Picture 78" descr="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22" y="2558185"/>
            <a:ext cx="1471613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1"/>
          <p:cNvSpPr txBox="1">
            <a:spLocks noChangeArrowheads="1"/>
          </p:cNvSpPr>
          <p:nvPr/>
        </p:nvSpPr>
        <p:spPr bwMode="auto">
          <a:xfrm>
            <a:off x="8086807" y="2634385"/>
            <a:ext cx="7970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rPr>
              <a:t>msdb</a:t>
            </a:r>
            <a:endParaRPr lang="bg-BG" sz="1800" dirty="0">
              <a:solidFill>
                <a:schemeClr val="accent6">
                  <a:lumMod val="50000"/>
                </a:schemeClr>
              </a:solidFill>
              <a:cs typeface="Consolas" pitchFamily="49" charset="0"/>
            </a:endParaRPr>
          </a:p>
        </p:txBody>
      </p:sp>
      <p:pic>
        <p:nvPicPr>
          <p:cNvPr id="8" name="Picture 78" descr="Databa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922" y="2299423"/>
            <a:ext cx="1471613" cy="126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1"/>
          <p:cNvSpPr txBox="1">
            <a:spLocks noChangeArrowheads="1"/>
          </p:cNvSpPr>
          <p:nvPr/>
        </p:nvSpPr>
        <p:spPr bwMode="auto">
          <a:xfrm>
            <a:off x="6267855" y="2432713"/>
            <a:ext cx="13869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rPr>
              <a:t>Northwind</a:t>
            </a:r>
            <a:endParaRPr lang="bg-BG" sz="1800" dirty="0">
              <a:solidFill>
                <a:schemeClr val="accent6">
                  <a:lumMod val="50000"/>
                </a:schemeClr>
              </a:solidFill>
              <a:cs typeface="Consolas" pitchFamily="49" charset="0"/>
            </a:endParaRPr>
          </a:p>
        </p:txBody>
      </p:sp>
      <p:pic>
        <p:nvPicPr>
          <p:cNvPr id="10" name="Picture 78" descr="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22" y="3061423"/>
            <a:ext cx="1471613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81"/>
          <p:cNvSpPr txBox="1">
            <a:spLocks noChangeArrowheads="1"/>
          </p:cNvSpPr>
          <p:nvPr/>
        </p:nvSpPr>
        <p:spPr bwMode="auto">
          <a:xfrm>
            <a:off x="5365364" y="3118513"/>
            <a:ext cx="10583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rPr>
              <a:t>tempdb</a:t>
            </a:r>
            <a:endParaRPr lang="bg-BG" sz="1800" dirty="0">
              <a:solidFill>
                <a:schemeClr val="accent6">
                  <a:lumMod val="50000"/>
                </a:schemeClr>
              </a:solidFill>
              <a:cs typeface="Consolas" pitchFamily="49" charset="0"/>
            </a:endParaRPr>
          </a:p>
        </p:txBody>
      </p:sp>
      <p:pic>
        <p:nvPicPr>
          <p:cNvPr id="12" name="Picture 78" descr="Databa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22" y="3243985"/>
            <a:ext cx="1471613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81"/>
          <p:cNvSpPr txBox="1">
            <a:spLocks noChangeArrowheads="1"/>
          </p:cNvSpPr>
          <p:nvPr/>
        </p:nvSpPr>
        <p:spPr bwMode="auto">
          <a:xfrm>
            <a:off x="7020007" y="3275705"/>
            <a:ext cx="7970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cs typeface="Consolas" pitchFamily="49" charset="0"/>
              </a:rPr>
              <a:t>msdb</a:t>
            </a:r>
            <a:endParaRPr lang="bg-BG" sz="1800" dirty="0">
              <a:solidFill>
                <a:schemeClr val="accent6">
                  <a:lumMod val="50000"/>
                </a:schemeClr>
              </a:solidFill>
              <a:cs typeface="Consolas" pitchFamily="49" charset="0"/>
            </a:endParaRPr>
          </a:p>
        </p:txBody>
      </p:sp>
      <p:pic>
        <p:nvPicPr>
          <p:cNvPr id="14" name="Picture 2" descr="http://blogs.technet.com/cfs-file.ashx/__key/communityserver-blogs-components-weblogfiles/00-00-00-94-25/6428.SQL12_5F00_v_5F00_rgb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1" t="-5795" r="-4592" b="-7189"/>
          <a:stretch/>
        </p:blipFill>
        <p:spPr bwMode="auto">
          <a:xfrm rot="244431">
            <a:off x="3587552" y="1459356"/>
            <a:ext cx="2966774" cy="1485136"/>
          </a:xfrm>
          <a:prstGeom prst="roundRect">
            <a:avLst>
              <a:gd name="adj" fmla="val 6431"/>
            </a:avLst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  <a:extLst/>
        </p:spPr>
      </p:pic>
    </p:spTree>
    <p:extLst>
      <p:ext uri="{BB962C8B-B14F-4D97-AF65-F5344CB8AC3E}">
        <p14:creationId xmlns:p14="http://schemas.microsoft.com/office/powerpoint/2010/main" val="418767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1539</Words>
  <Application>Microsoft Office PowerPoint</Application>
  <PresentationFormat>Custom</PresentationFormat>
  <Paragraphs>289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Introduction to SQL Server</vt:lpstr>
      <vt:lpstr>Table of Contents</vt:lpstr>
      <vt:lpstr>MS SQL Server</vt:lpstr>
      <vt:lpstr>What is Microsoft SQL Server?</vt:lpstr>
      <vt:lpstr>How to Install SQL Server?</vt:lpstr>
      <vt:lpstr>SQL Server Services</vt:lpstr>
      <vt:lpstr>Services of SQL Server 2012</vt:lpstr>
      <vt:lpstr>Services in SQL Server 2012 (2)</vt:lpstr>
      <vt:lpstr>SQL Server Databases</vt:lpstr>
      <vt:lpstr>SQL Server Databases</vt:lpstr>
      <vt:lpstr>Types of SQL Server Databases</vt:lpstr>
      <vt:lpstr>System Databases</vt:lpstr>
      <vt:lpstr>SQL Server Databases</vt:lpstr>
      <vt:lpstr>SQL Server Authentication</vt:lpstr>
      <vt:lpstr>Connecting to SQL Server</vt:lpstr>
      <vt:lpstr>SQL Server Users Permissions</vt:lpstr>
      <vt:lpstr>Fixed Database Roles</vt:lpstr>
      <vt:lpstr>SQL Server Authentication</vt:lpstr>
      <vt:lpstr>SQL Server Management Studio</vt:lpstr>
      <vt:lpstr>SQL Server Management Studio (SSMS)</vt:lpstr>
      <vt:lpstr>SQL Server Management Studio – Screenshot</vt:lpstr>
      <vt:lpstr>SSMS Setting Server Account</vt:lpstr>
      <vt:lpstr>SSMS Setting Server Account (2)</vt:lpstr>
      <vt:lpstr>SSMS Setting Database Account</vt:lpstr>
      <vt:lpstr>Creating Accounts and Assigning Permissions in SQL Server</vt:lpstr>
      <vt:lpstr>Using SQL Server Management Studio</vt:lpstr>
      <vt:lpstr>Executing SQL – Screenshot</vt:lpstr>
      <vt:lpstr>Executing Simple SQL Queries in SQL Server Management Studio</vt:lpstr>
      <vt:lpstr>Moving an SQL Server Database</vt:lpstr>
      <vt:lpstr>Moving a SQL Server  Database</vt:lpstr>
      <vt:lpstr>Moving DB by Backup and Restore</vt:lpstr>
      <vt:lpstr>Moving DB by Detaching and Attaching</vt:lpstr>
      <vt:lpstr>Moving DB by SQL Script Export / Import</vt:lpstr>
      <vt:lpstr>Moving a Database by Detaching and Attaching</vt:lpstr>
      <vt:lpstr>SQL Server LocalDB</vt:lpstr>
      <vt:lpstr>SQL Server LocalDB</vt:lpstr>
      <vt:lpstr>Connecting to SQL Server LocalDB</vt:lpstr>
      <vt:lpstr>SQL Server LocalDB</vt:lpstr>
      <vt:lpstr>Summary</vt:lpstr>
      <vt:lpstr>Introduction to SQL Server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MSSQL Server</dc:title>
  <dc:subject>Software Development Course</dc:subject>
  <dc:creator/>
  <cp:keywords>Databases, SQL, programming, SoftUni, Software University, programming, software development, software engineering, course, SQL Server, MSSQL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2015-06-18T10:57:57Z</dcterms:modified>
  <cp:category>Databases, SQL, programming, SoftUni, Software University, programming, software development, software engineering, course, SQL Server, MSSQL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